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embeddedFontLst>
    <p:embeddedFont>
      <p:font typeface="ＭＳ Ｐゴシック" pitchFamily="34" charset="-128"/>
      <p:regular r:id="rId7"/>
    </p:embeddedFont>
    <p:embeddedFont>
      <p:font typeface="Berlin Sans FB Demi" pitchFamily="34" charset="0"/>
      <p:bold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Times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6600"/>
    <a:srgbClr val="DAE7F0"/>
    <a:srgbClr val="FF9900"/>
    <a:srgbClr val="663300"/>
    <a:srgbClr val="7491CC"/>
    <a:srgbClr val="ABAECC"/>
    <a:srgbClr val="C1C4CC"/>
    <a:srgbClr val="D1D3D4"/>
    <a:srgbClr val="EE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1358" autoAdjust="0"/>
  </p:normalViewPr>
  <p:slideViewPr>
    <p:cSldViewPr>
      <p:cViewPr varScale="1">
        <p:scale>
          <a:sx n="97" d="100"/>
          <a:sy n="97" d="100"/>
        </p:scale>
        <p:origin x="-6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143D930-21D8-408C-B261-DBEF5D1D6596}" type="datetimeFigureOut">
              <a:rPr lang="it-IT"/>
              <a:pPr>
                <a:defRPr/>
              </a:pPr>
              <a:t>11/10/2010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15DF69E-5DDC-4BAB-B561-EA950E4428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6DC86D-C59C-4515-A8D3-1CEBD5BDEB68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F4083-8059-4457-8661-3C6D8A3C1CDA}" type="slidenum">
              <a:rPr lang="it-IT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5DF69E-5DDC-4BAB-B561-EA950E44285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visweek-title-l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981200"/>
          </a:xfrm>
        </p:spPr>
        <p:txBody>
          <a:bodyPr anchor="b"/>
          <a:lstStyle>
            <a:lvl1pPr algn="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638800"/>
            <a:ext cx="7772400" cy="990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095500" cy="6400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34100" cy="6400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visweek-child-l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2400"/>
            <a:ext cx="864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8664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93200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AAE1"/>
        </a:buClr>
        <a:buChar char="•"/>
        <a:defRPr sz="24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imes" pitchFamily="28" charset="0"/>
        <a:buChar char="•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aolo\Dottorato\Articoli%20Pisa\2010\03_VIS_image_browsing\presentation\fast%20forward\Fast%20Forward%20Brivio.avi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Browsing large image datasets</a:t>
            </a:r>
            <a:br>
              <a:rPr lang="en-US" sz="4000" smtClean="0"/>
            </a:br>
            <a:r>
              <a:rPr lang="en-US" sz="4000" smtClean="0"/>
              <a:t>through Voronoi diagrams</a:t>
            </a:r>
            <a:endParaRPr lang="it-IT" sz="3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Paolo Brivio, Marco Tarini, Paolo Cignoni</a:t>
            </a:r>
          </a:p>
          <a:p>
            <a:pPr eaLnBrk="1" hangingPunct="1"/>
            <a:endParaRPr lang="it-IT" sz="2400" smtClean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05263"/>
            <a:ext cx="8664575" cy="2547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3200" dirty="0" err="1" smtClean="0"/>
              <a:t>…tired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endlessly</a:t>
            </a:r>
            <a:r>
              <a:rPr lang="it-IT" sz="3200" dirty="0" smtClean="0"/>
              <a:t> scrolling</a:t>
            </a:r>
          </a:p>
          <a:p>
            <a:pPr algn="ctr" eaLnBrk="1" hangingPunct="1">
              <a:buFontTx/>
              <a:buNone/>
            </a:pPr>
            <a:r>
              <a:rPr lang="it-IT" sz="3200" dirty="0" err="1" smtClean="0"/>
              <a:t>to</a:t>
            </a:r>
            <a:r>
              <a:rPr lang="it-IT" sz="3200" dirty="0" smtClean="0"/>
              <a:t> </a:t>
            </a:r>
            <a:r>
              <a:rPr lang="it-IT" sz="3200" dirty="0" err="1" smtClean="0"/>
              <a:t>browse</a:t>
            </a:r>
            <a:endParaRPr lang="it-IT" sz="3200" dirty="0" smtClean="0"/>
          </a:p>
          <a:p>
            <a:pPr algn="ctr" eaLnBrk="1" hangingPunct="1">
              <a:buFontTx/>
              <a:buNone/>
            </a:pPr>
            <a:r>
              <a:rPr lang="it-IT" sz="3200" i="1" dirty="0" err="1" smtClean="0"/>
              <a:t>thousands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images</a:t>
            </a:r>
            <a:r>
              <a:rPr lang="it-IT" sz="3200" dirty="0" smtClean="0"/>
              <a:t>?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Conventional thumbnails bar</a:t>
            </a:r>
            <a:endParaRPr lang="it-IT" dirty="0" smtClean="0"/>
          </a:p>
        </p:txBody>
      </p:sp>
      <p:pic>
        <p:nvPicPr>
          <p:cNvPr id="5" name="Fast Forward Brivi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0" y="2348880"/>
            <a:ext cx="15240000" cy="14097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0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1628799"/>
            <a:ext cx="9144000" cy="5229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 bwMode="auto">
          <a:xfrm>
            <a:off x="6300192" y="5661248"/>
            <a:ext cx="2592288" cy="1008112"/>
          </a:xfrm>
          <a:prstGeom prst="roundRect">
            <a:avLst>
              <a:gd name="adj" fmla="val 20986"/>
            </a:avLst>
          </a:prstGeom>
          <a:solidFill>
            <a:srgbClr val="7491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it-IT" sz="2000" dirty="0" smtClean="0"/>
              <a:t>Intuitive</a:t>
            </a:r>
            <a:br>
              <a:rPr lang="it-IT" sz="2000" dirty="0" smtClean="0"/>
            </a:br>
            <a:r>
              <a:rPr lang="it-IT" sz="2000" dirty="0" smtClean="0"/>
              <a:t>interface</a:t>
            </a:r>
            <a:endParaRPr lang="it-IT" sz="2000" dirty="0"/>
          </a:p>
        </p:txBody>
      </p:sp>
      <p:sp>
        <p:nvSpPr>
          <p:cNvPr id="31" name="Rettangolo 30"/>
          <p:cNvSpPr/>
          <p:nvPr/>
        </p:nvSpPr>
        <p:spPr>
          <a:xfrm>
            <a:off x="8460432" y="6006212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</a:rPr>
              <a:t>√</a:t>
            </a:r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251520" y="5661248"/>
            <a:ext cx="2592288" cy="1008112"/>
          </a:xfrm>
          <a:prstGeom prst="roundRect">
            <a:avLst>
              <a:gd name="adj" fmla="val 20986"/>
            </a:avLst>
          </a:prstGeom>
          <a:solidFill>
            <a:srgbClr val="7491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it-IT" sz="2000" dirty="0" err="1" smtClean="0"/>
              <a:t>Thumbnail</a:t>
            </a:r>
            <a:r>
              <a:rPr lang="it-IT" sz="2000" dirty="0" smtClean="0"/>
              <a:t> bar:</a:t>
            </a:r>
            <a:br>
              <a:rPr lang="it-IT" sz="2000" dirty="0" smtClean="0"/>
            </a:br>
            <a:r>
              <a:rPr lang="it-IT" sz="2000" dirty="0" err="1" smtClean="0"/>
              <a:t>any</a:t>
            </a:r>
            <a:r>
              <a:rPr lang="it-IT" sz="2000" dirty="0" smtClean="0"/>
              <a:t> </a:t>
            </a:r>
            <a:r>
              <a:rPr lang="it-IT" sz="2000" dirty="0" err="1" smtClean="0"/>
              <a:t>shape</a:t>
            </a:r>
            <a:endParaRPr lang="it-IT" sz="2000" dirty="0"/>
          </a:p>
        </p:txBody>
      </p:sp>
      <p:sp>
        <p:nvSpPr>
          <p:cNvPr id="25" name="Rettangolo 24"/>
          <p:cNvSpPr/>
          <p:nvPr/>
        </p:nvSpPr>
        <p:spPr>
          <a:xfrm>
            <a:off x="2411760" y="6006212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</a:rPr>
              <a:t>√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0" y="187673"/>
            <a:ext cx="9144000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t-IT" sz="2800" dirty="0" err="1" smtClean="0">
                <a:solidFill>
                  <a:srgbClr val="663300"/>
                </a:solidFill>
              </a:rPr>
              <a:t>proposed</a:t>
            </a:r>
            <a:r>
              <a:rPr lang="it-IT" sz="2800" dirty="0" smtClean="0">
                <a:solidFill>
                  <a:srgbClr val="663300"/>
                </a:solidFill>
              </a:rPr>
              <a:t> alternative </a:t>
            </a:r>
            <a:endParaRPr lang="it-IT" sz="2800" dirty="0">
              <a:solidFill>
                <a:srgbClr val="663300"/>
              </a:solidFill>
            </a:endParaRPr>
          </a:p>
          <a:p>
            <a:pPr algn="ctr">
              <a:defRPr/>
            </a:pPr>
            <a:r>
              <a:rPr lang="it-IT" sz="2800" dirty="0" err="1" smtClean="0">
                <a:solidFill>
                  <a:srgbClr val="663300"/>
                </a:solidFill>
              </a:rPr>
              <a:t>solution</a:t>
            </a:r>
            <a:r>
              <a:rPr lang="it-IT" sz="2800" dirty="0" smtClean="0">
                <a:solidFill>
                  <a:srgbClr val="663300"/>
                </a:solidFill>
              </a:rPr>
              <a:t>:</a:t>
            </a:r>
            <a:endParaRPr lang="it-IT" sz="2800" dirty="0">
              <a:solidFill>
                <a:srgbClr val="663300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251520" y="4447326"/>
            <a:ext cx="2592288" cy="1008112"/>
          </a:xfrm>
          <a:prstGeom prst="roundRect">
            <a:avLst>
              <a:gd name="adj" fmla="val 20986"/>
            </a:avLst>
          </a:prstGeom>
          <a:solidFill>
            <a:srgbClr val="7491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it-IT" sz="2000" dirty="0" err="1" smtClean="0"/>
              <a:t>Per-image</a:t>
            </a:r>
            <a:r>
              <a:rPr lang="it-IT" sz="2000" dirty="0" smtClean="0"/>
              <a:t> </a:t>
            </a:r>
            <a:r>
              <a:rPr lang="it-IT" sz="2000" dirty="0" err="1" smtClean="0"/>
              <a:t>orientation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and </a:t>
            </a:r>
            <a:r>
              <a:rPr lang="it-IT" sz="2000" dirty="0" err="1" smtClean="0"/>
              <a:t>aspect-ratio</a:t>
            </a:r>
            <a:r>
              <a:rPr lang="it-IT" sz="2000" dirty="0"/>
              <a:t> </a:t>
            </a:r>
            <a:r>
              <a:rPr lang="it-IT" sz="2000" dirty="0" smtClean="0"/>
              <a:t>   </a:t>
            </a:r>
            <a:endParaRPr lang="it-IT" sz="2000" dirty="0"/>
          </a:p>
        </p:txBody>
      </p:sp>
      <p:sp>
        <p:nvSpPr>
          <p:cNvPr id="21" name="Rettangolo 20"/>
          <p:cNvSpPr/>
          <p:nvPr/>
        </p:nvSpPr>
        <p:spPr>
          <a:xfrm>
            <a:off x="2411760" y="4792290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</a:rPr>
              <a:t>√</a:t>
            </a:r>
          </a:p>
        </p:txBody>
      </p:sp>
      <p:sp>
        <p:nvSpPr>
          <p:cNvPr id="22" name="Freccia curva 21"/>
          <p:cNvSpPr/>
          <p:nvPr/>
        </p:nvSpPr>
        <p:spPr bwMode="auto">
          <a:xfrm rot="16200000" flipV="1">
            <a:off x="4499484" y="-170892"/>
            <a:ext cx="1944216" cy="6263680"/>
          </a:xfrm>
          <a:prstGeom prst="bentArrow">
            <a:avLst>
              <a:gd name="adj1" fmla="val 60796"/>
              <a:gd name="adj2" fmla="val 39087"/>
              <a:gd name="adj3" fmla="val 26106"/>
              <a:gd name="adj4" fmla="val 42616"/>
            </a:avLst>
          </a:prstGeom>
          <a:gradFill>
            <a:gsLst>
              <a:gs pos="100000">
                <a:schemeClr val="accent2">
                  <a:lumMod val="60000"/>
                  <a:lumOff val="40000"/>
                  <a:alpha val="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2636912"/>
            <a:ext cx="7236296" cy="1371600"/>
          </a:xfrm>
        </p:spPr>
        <p:txBody>
          <a:bodyPr/>
          <a:lstStyle/>
          <a:p>
            <a:pPr algn="r">
              <a:defRPr/>
            </a:pPr>
            <a:r>
              <a:rPr lang="it-IT" dirty="0" err="1" smtClean="0"/>
              <a:t>autocomposition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irregular</a:t>
            </a:r>
            <a:r>
              <a:rPr lang="it-IT" dirty="0" smtClean="0"/>
              <a:t> </a:t>
            </a:r>
            <a:r>
              <a:rPr lang="it-IT" dirty="0" err="1" smtClean="0"/>
              <a:t>shaped</a:t>
            </a:r>
            <a:r>
              <a:rPr lang="it-IT" dirty="0" smtClean="0"/>
              <a:t> </a:t>
            </a:r>
            <a:r>
              <a:rPr lang="it-IT" dirty="0" err="1" smtClean="0"/>
              <a:t>thumbnails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6300192" y="4437112"/>
            <a:ext cx="2592288" cy="1008112"/>
          </a:xfrm>
          <a:prstGeom prst="roundRect">
            <a:avLst>
              <a:gd name="adj" fmla="val 20986"/>
            </a:avLst>
          </a:prstGeom>
          <a:solidFill>
            <a:srgbClr val="7491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it-IT" sz="2000" dirty="0" err="1" smtClean="0"/>
              <a:t>Animated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 err="1" smtClean="0"/>
              <a:t>temporal</a:t>
            </a:r>
            <a:r>
              <a:rPr lang="it-IT" sz="2000" dirty="0" smtClean="0"/>
              <a:t> </a:t>
            </a:r>
            <a:r>
              <a:rPr lang="it-IT" sz="2000" dirty="0" err="1" smtClean="0"/>
              <a:t>coherence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27" name="Rettangolo 26"/>
          <p:cNvSpPr/>
          <p:nvPr/>
        </p:nvSpPr>
        <p:spPr>
          <a:xfrm>
            <a:off x="8460432" y="4782076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</a:rPr>
              <a:t>√</a:t>
            </a:r>
          </a:p>
        </p:txBody>
      </p:sp>
      <p:sp>
        <p:nvSpPr>
          <p:cNvPr id="28" name="Rettangolo arrotondato 27"/>
          <p:cNvSpPr/>
          <p:nvPr/>
        </p:nvSpPr>
        <p:spPr bwMode="auto">
          <a:xfrm>
            <a:off x="3275856" y="4437112"/>
            <a:ext cx="2592288" cy="1008112"/>
          </a:xfrm>
          <a:prstGeom prst="roundRect">
            <a:avLst>
              <a:gd name="adj" fmla="val 20986"/>
            </a:avLst>
          </a:prstGeom>
          <a:solidFill>
            <a:srgbClr val="7491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it-IT" sz="2000" dirty="0" err="1" smtClean="0"/>
              <a:t>Large</a:t>
            </a:r>
            <a:r>
              <a:rPr lang="it-IT" sz="2000" dirty="0" smtClean="0"/>
              <a:t> </a:t>
            </a:r>
            <a:r>
              <a:rPr lang="it-IT" sz="2000" dirty="0" err="1" smtClean="0"/>
              <a:t>number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images</a:t>
            </a:r>
            <a:endParaRPr lang="it-IT" sz="2000" dirty="0"/>
          </a:p>
        </p:txBody>
      </p:sp>
      <p:sp>
        <p:nvSpPr>
          <p:cNvPr id="29" name="Rettangolo 28"/>
          <p:cNvSpPr/>
          <p:nvPr/>
        </p:nvSpPr>
        <p:spPr>
          <a:xfrm>
            <a:off x="5436096" y="4782076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</a:rPr>
              <a:t>√</a:t>
            </a:r>
          </a:p>
        </p:txBody>
      </p:sp>
      <p:sp>
        <p:nvSpPr>
          <p:cNvPr id="32" name="Rettangolo arrotondato 31"/>
          <p:cNvSpPr/>
          <p:nvPr/>
        </p:nvSpPr>
        <p:spPr bwMode="auto">
          <a:xfrm>
            <a:off x="3275856" y="5661248"/>
            <a:ext cx="2592288" cy="1008112"/>
          </a:xfrm>
          <a:prstGeom prst="roundRect">
            <a:avLst>
              <a:gd name="adj" fmla="val 20986"/>
            </a:avLst>
          </a:prstGeom>
          <a:solidFill>
            <a:srgbClr val="7491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algn="ctr">
              <a:defRPr/>
            </a:pPr>
            <a:r>
              <a:rPr lang="it-IT" sz="2000" dirty="0" err="1" smtClean="0"/>
              <a:t>Highly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customizable</a:t>
            </a:r>
            <a:endParaRPr lang="it-IT" sz="2000" dirty="0"/>
          </a:p>
        </p:txBody>
      </p:sp>
      <p:sp>
        <p:nvSpPr>
          <p:cNvPr id="33" name="Rettangolo 32"/>
          <p:cNvSpPr/>
          <p:nvPr/>
        </p:nvSpPr>
        <p:spPr>
          <a:xfrm>
            <a:off x="5436096" y="6006212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</a:rPr>
              <a:t>√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4" grpId="0" animBg="1"/>
      <p:bldP spid="25" grpId="0"/>
      <p:bldP spid="19" grpId="0" animBg="1"/>
      <p:bldP spid="21" grpId="0"/>
      <p:bldP spid="26" grpId="0" animBg="1"/>
      <p:bldP spid="27" grpId="0"/>
      <p:bldP spid="28" grpId="0" animBg="1"/>
      <p:bldP spid="29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20489" name="Picture 9" descr="D:\Paolo\Dottorato\Articoli Pisa\2010\03_VIS_image_browsing\images\rotation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0"/>
            <a:ext cx="9144000" cy="1959429"/>
          </a:xfrm>
          <a:prstGeom prst="rect">
            <a:avLst/>
          </a:prstGeom>
          <a:noFill/>
        </p:spPr>
      </p:pic>
      <p:pic>
        <p:nvPicPr>
          <p:cNvPr id="20483" name="Picture 3" descr="D:\Paolo\Dottorato\Articoli Pisa\2010\03_VIS_image_browsing\images\representativeness_t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98571"/>
            <a:ext cx="9144000" cy="1959429"/>
          </a:xfrm>
          <a:prstGeom prst="rect">
            <a:avLst/>
          </a:prstGeom>
          <a:noFill/>
        </p:spPr>
      </p:pic>
      <p:pic>
        <p:nvPicPr>
          <p:cNvPr id="20484" name="Picture 4" descr="D:\Paolo\Dottorato\Articoli Pisa\2010\03_VIS_image_browsing\images\caramel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3456385"/>
            <a:ext cx="9953326" cy="2132855"/>
          </a:xfrm>
          <a:prstGeom prst="rect">
            <a:avLst/>
          </a:prstGeom>
          <a:noFill/>
        </p:spPr>
      </p:pic>
      <p:pic>
        <p:nvPicPr>
          <p:cNvPr id="20487" name="Picture 7" descr="D:\Paolo\Dottorato\Articoli Pisa\2010\03_VIS_image_browsing\images\fioc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2816"/>
            <a:ext cx="9144000" cy="1959430"/>
          </a:xfrm>
          <a:prstGeom prst="rect">
            <a:avLst/>
          </a:prstGeom>
          <a:noFill/>
        </p:spPr>
      </p:pic>
      <p:sp>
        <p:nvSpPr>
          <p:cNvPr id="17" name="Titolo 3"/>
          <p:cNvSpPr txBox="1">
            <a:spLocks/>
          </p:cNvSpPr>
          <p:nvPr/>
        </p:nvSpPr>
        <p:spPr bwMode="auto">
          <a:xfrm>
            <a:off x="251520" y="872808"/>
            <a:ext cx="864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15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c</a:t>
            </a:r>
            <a:r>
              <a:rPr kumimoji="0" lang="it-IT" sz="4400" b="1" i="0" u="none" strike="noStrike" kern="0" cap="none" spc="150" normalizeH="0" baseline="0" noProof="0" dirty="0" err="1" smtClean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o</a:t>
            </a:r>
            <a:r>
              <a:rPr kumimoji="0" lang="it-IT" sz="4800" b="1" i="0" u="none" strike="noStrike" kern="0" cap="none" spc="150" normalizeH="0" baseline="0" noProof="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o</a:t>
            </a:r>
            <a:r>
              <a:rPr kumimoji="0" lang="it-IT" sz="5400" b="1" i="0" u="none" strike="noStrike" kern="0" cap="none" spc="150" normalizeH="0" baseline="0" noProof="0" dirty="0" err="1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l</a:t>
            </a:r>
            <a:r>
              <a:rPr kumimoji="0" lang="it-IT" sz="4800" b="1" i="0" u="none" strike="noStrike" kern="0" cap="none" spc="150" normalizeH="0" baseline="0" noProof="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it-IT" sz="4800" b="1" i="0" u="none" strike="noStrike" kern="0" cap="none" spc="150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it-IT" sz="5400" b="1" i="0" u="none" strike="noStrike" kern="0" cap="none" spc="150" normalizeH="0" baseline="0" noProof="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thumbnail</a:t>
            </a:r>
            <a:r>
              <a:rPr kumimoji="0" lang="it-IT" sz="4800" b="1" i="0" u="none" strike="noStrike" kern="0" cap="none" spc="150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  </a:t>
            </a:r>
            <a:r>
              <a:rPr kumimoji="0" lang="it-IT" sz="5400" b="1" i="0" u="none" strike="noStrike" kern="0" cap="none" spc="150" normalizeH="0" baseline="0" noProof="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b</a:t>
            </a:r>
            <a:r>
              <a:rPr kumimoji="0" lang="it-IT" sz="4800" b="1" i="0" u="none" strike="noStrike" kern="0" cap="none" spc="150" normalizeH="0" baseline="0" noProof="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a</a:t>
            </a:r>
            <a:r>
              <a:rPr kumimoji="0" lang="it-IT" sz="4400" b="1" i="0" u="none" strike="noStrike" kern="0" cap="none" spc="150" normalizeH="0" baseline="0" noProof="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r</a:t>
            </a:r>
            <a:r>
              <a:rPr kumimoji="0" lang="it-IT" sz="4000" b="1" i="0" u="none" strike="noStrike" kern="0" cap="none" spc="150" normalizeH="0" baseline="0" noProof="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s</a:t>
            </a:r>
            <a:r>
              <a:rPr kumimoji="0" lang="it-IT" sz="4800" b="1" i="0" u="none" strike="noStrike" kern="0" cap="none" spc="150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!</a:t>
            </a:r>
            <a:endParaRPr kumimoji="0" lang="it-IT" sz="4800" b="1" i="0" u="none" strike="noStrike" kern="0" cap="none" spc="150" normalizeH="0" baseline="0" noProof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55</Words>
  <Application>Microsoft Office PowerPoint</Application>
  <PresentationFormat>Presentazione su schermo (4:3)</PresentationFormat>
  <Paragraphs>25</Paragraphs>
  <Slides>4</Slides>
  <Notes>3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ＭＳ Ｐゴシック</vt:lpstr>
      <vt:lpstr>Berlin Sans FB Demi</vt:lpstr>
      <vt:lpstr>Calibri</vt:lpstr>
      <vt:lpstr>Times</vt:lpstr>
      <vt:lpstr>Blank Presentation</vt:lpstr>
      <vt:lpstr>Browsing large image datasets through Voronoi diagrams</vt:lpstr>
      <vt:lpstr>Conventional thumbnails bar</vt:lpstr>
      <vt:lpstr>autocomposition of irregular shaped thumbnails </vt:lpstr>
      <vt:lpstr>Diapositiva 4</vt:lpstr>
    </vt:vector>
  </TitlesOfParts>
  <Company>Melissa Kingman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Kingman</dc:creator>
  <cp:lastModifiedBy>Paolo Brivio</cp:lastModifiedBy>
  <cp:revision>99</cp:revision>
  <dcterms:created xsi:type="dcterms:W3CDTF">2008-06-27T17:43:02Z</dcterms:created>
  <dcterms:modified xsi:type="dcterms:W3CDTF">2010-10-11T18:59:22Z</dcterms:modified>
</cp:coreProperties>
</file>