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7" r:id="rId2"/>
    <p:sldId id="260" r:id="rId3"/>
    <p:sldId id="262" r:id="rId4"/>
    <p:sldId id="261" r:id="rId5"/>
    <p:sldId id="263" r:id="rId6"/>
    <p:sldId id="264" r:id="rId7"/>
    <p:sldId id="267" r:id="rId8"/>
    <p:sldId id="265" r:id="rId9"/>
    <p:sldId id="266" r:id="rId10"/>
    <p:sldId id="271" r:id="rId11"/>
    <p:sldId id="272" r:id="rId12"/>
    <p:sldId id="269" r:id="rId13"/>
    <p:sldId id="25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C197D-1DE4-4C76-9481-7DDE944C0001}" type="datetimeFigureOut">
              <a:rPr lang="it-IT" smtClean="0"/>
              <a:t>30/07/2020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3414-3B90-486F-A7DF-51925CFEA8D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97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C5F9A-C471-4334-BE54-401A12B36E7B}" type="datetime1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1D1A1D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7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E867E-4DBC-41D8-8D9D-EA18BFF42914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29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31DA2-E6B2-471D-8D9A-3F1FB91DDD56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09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4DFA-02D6-4687-8B3C-13EA65A9C075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2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1C289-8E8D-433B-8A1B-F55698592747}" type="datetime1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0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7439-D902-4B4C-AC3E-13EFE89BC9AF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FEB08-C712-4C21-BC57-C38AA5578781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190D4A-5C37-4025-9CD9-076BACF3A26D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5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A7815-3A56-443D-894B-05F3E5BBD185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5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A692A-0942-432C-8F89-6D71FF58335A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4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EC0BE-0FCF-4A44-A35D-607705198A77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486DE-C66D-4F82-B197-8C7CF872392B}" type="datetime1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7/30/2020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62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cg.isti.cnr.it/" TargetMode="External"/><Relationship Id="rId2" Type="http://schemas.openxmlformats.org/officeDocument/2006/relationships/hyperlink" Target="mailto:daniela.giorgi@isti.cnr.i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gallica.bnf.fr/ark:/12148/bpt6k4337198.image.r=langFR.f7.paginatio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eg"/><Relationship Id="rId4" Type="http://schemas.openxmlformats.org/officeDocument/2006/relationships/hyperlink" Target="https://en.wikipedia.org/wiki/File:Mug_and_Torus_morph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mathworld.wolfram.com/MoebiusShorts.htm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2" y="1143293"/>
            <a:ext cx="10077667" cy="4268965"/>
          </a:xfrm>
        </p:spPr>
        <p:txBody>
          <a:bodyPr>
            <a:normAutofit/>
          </a:bodyPr>
          <a:lstStyle/>
          <a:p>
            <a:r>
              <a:rPr lang="en-US" sz="4400" dirty="0"/>
              <a:t>Topological classification of Vittorio </a:t>
            </a:r>
            <a:r>
              <a:rPr lang="en-US" sz="4400" dirty="0" err="1"/>
              <a:t>giorgini’s</a:t>
            </a:r>
            <a:r>
              <a:rPr lang="en-US" sz="4400" dirty="0"/>
              <a:t> sculptures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3188" y="4450032"/>
            <a:ext cx="8031275" cy="706355"/>
          </a:xfrm>
        </p:spPr>
        <p:txBody>
          <a:bodyPr>
            <a:noAutofit/>
          </a:bodyPr>
          <a:lstStyle/>
          <a:p>
            <a:r>
              <a:rPr lang="en-US" sz="2200" dirty="0"/>
              <a:t>Daniela Giorgi</a:t>
            </a:r>
            <a:r>
              <a:rPr lang="en-US" sz="2200" baseline="30000" dirty="0"/>
              <a:t>1</a:t>
            </a:r>
            <a:r>
              <a:rPr lang="en-US" sz="2200" dirty="0"/>
              <a:t>, Marco Del Francia</a:t>
            </a:r>
            <a:r>
              <a:rPr lang="en-US" sz="2200" baseline="30000" dirty="0"/>
              <a:t>2</a:t>
            </a:r>
            <a:r>
              <a:rPr lang="en-US" sz="2200" dirty="0"/>
              <a:t>, Massimo Ferri</a:t>
            </a:r>
            <a:r>
              <a:rPr lang="en-US" sz="2200" baseline="30000" dirty="0"/>
              <a:t>3</a:t>
            </a:r>
            <a:r>
              <a:rPr lang="en-US" sz="2200" dirty="0"/>
              <a:t>, Paolo Cignoni</a:t>
            </a:r>
            <a:r>
              <a:rPr lang="en-US" sz="2200" baseline="30000" dirty="0"/>
              <a:t>1</a:t>
            </a:r>
            <a:endParaRPr lang="en-US" sz="2200" dirty="0"/>
          </a:p>
          <a:p>
            <a:r>
              <a:rPr lang="en-US" sz="2200" baseline="30000" dirty="0"/>
              <a:t>1</a:t>
            </a:r>
            <a:r>
              <a:rPr lang="en-US" sz="2200" dirty="0"/>
              <a:t>ISTI-CNR, Pisa, Italy</a:t>
            </a:r>
          </a:p>
          <a:p>
            <a:r>
              <a:rPr lang="en-US" sz="2200" baseline="30000" dirty="0"/>
              <a:t>2</a:t>
            </a:r>
            <a:r>
              <a:rPr lang="en-US" sz="2200" dirty="0"/>
              <a:t>B.A.Co - </a:t>
            </a:r>
            <a:r>
              <a:rPr lang="en-US" sz="2200" dirty="0" err="1"/>
              <a:t>Archivio</a:t>
            </a:r>
            <a:r>
              <a:rPr lang="en-US" sz="2200" dirty="0"/>
              <a:t> Vittorio </a:t>
            </a:r>
            <a:r>
              <a:rPr lang="en-US" sz="2200" dirty="0" err="1"/>
              <a:t>Giorgini</a:t>
            </a:r>
            <a:r>
              <a:rPr lang="en-US" sz="2200" dirty="0"/>
              <a:t>, Italy</a:t>
            </a:r>
          </a:p>
          <a:p>
            <a:r>
              <a:rPr lang="en-US" sz="2200" baseline="30000" dirty="0"/>
              <a:t>3</a:t>
            </a:r>
            <a:r>
              <a:rPr lang="en-US" sz="2200" dirty="0"/>
              <a:t>University of Bologna, Italy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88912" y="3487806"/>
            <a:ext cx="8345757" cy="70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D1A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Bridges 2020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And then… topological equivalence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 one’s surprise, with basic notions from algebraic topology one can demonstrate that the four sculptures are topologically equivalent, as they all are non-orientable surfaces with one boundary and with </a:t>
            </a:r>
            <a:r>
              <a:rPr lang="en-US" i="1" dirty="0"/>
              <a:t>non-orientable genus</a:t>
            </a:r>
            <a:r>
              <a:rPr lang="en-US" dirty="0"/>
              <a:t> equal to </a:t>
            </a:r>
            <a:r>
              <a:rPr lang="en-US" dirty="0" smtClean="0"/>
              <a:t>2: check the calculations in our paper! </a:t>
            </a:r>
            <a:endParaRPr lang="en-US" dirty="0"/>
          </a:p>
          <a:p>
            <a:r>
              <a:rPr lang="en-US" dirty="0"/>
              <a:t>The topological equivalence means they can be continuously deformed into one another, despite their geometric appearances are so different from each </a:t>
            </a:r>
            <a:r>
              <a:rPr lang="en-US" dirty="0" smtClean="0"/>
              <a:t>other!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4834992"/>
            <a:ext cx="5248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[The continuous deformation taking </a:t>
            </a:r>
            <a:r>
              <a:rPr lang="en-US" sz="1600" i="1" dirty="0"/>
              <a:t>Modified Klein </a:t>
            </a:r>
            <a:r>
              <a:rPr lang="en-US" sz="1600" dirty="0"/>
              <a:t>to </a:t>
            </a:r>
            <a:r>
              <a:rPr lang="en-US" sz="1600" i="1" dirty="0" err="1"/>
              <a:t>Giorgini</a:t>
            </a:r>
            <a:r>
              <a:rPr lang="en-US" sz="1600" i="1" dirty="0"/>
              <a:t> Torus I</a:t>
            </a:r>
            <a:r>
              <a:rPr lang="en-US" sz="1600" dirty="0"/>
              <a:t>, in eight steps. The red line marks the boundary along the deformation process]</a:t>
            </a:r>
            <a:br>
              <a:rPr lang="en-US" sz="1600" dirty="0"/>
            </a:br>
            <a:endParaRPr lang="it-IT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6" y="2117652"/>
            <a:ext cx="5118847" cy="246251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9221">
            <a:off x="5599453" y="1067476"/>
            <a:ext cx="1447996" cy="962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319">
            <a:off x="10073689" y="4780869"/>
            <a:ext cx="1473383" cy="979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9388" y="312479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8151407" y="312479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9445903" y="306474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10725973" y="30596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6759388" y="425587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8151407" y="425587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9445903" y="421083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7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10752515" y="421083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24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And then… topological equivalence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 one’s surprise, with basic notions from algebraic topology one can demonstrate that the four sculptures are topologically equivalent, as they all are non-orientable surfaces with one boundary and with </a:t>
            </a:r>
            <a:r>
              <a:rPr lang="en-US" i="1" dirty="0"/>
              <a:t>non-orientable genus</a:t>
            </a:r>
            <a:r>
              <a:rPr lang="en-US" dirty="0"/>
              <a:t> equal to 2: check the calculations in our paper! </a:t>
            </a:r>
          </a:p>
          <a:p>
            <a:r>
              <a:rPr lang="en-US" dirty="0"/>
              <a:t>The topological equivalence means they can be continuously deformed into one another, despite their geometric appearances are so different from each other!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9212" y="5488412"/>
            <a:ext cx="665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[The continuous deformation taking </a:t>
            </a:r>
            <a:r>
              <a:rPr lang="en-US" sz="1600" i="1" dirty="0"/>
              <a:t>Modified Klein </a:t>
            </a:r>
            <a:r>
              <a:rPr lang="en-US" sz="1600" dirty="0"/>
              <a:t>to </a:t>
            </a:r>
            <a:r>
              <a:rPr lang="en-US" sz="1600" i="1" dirty="0" err="1"/>
              <a:t>Giorgini</a:t>
            </a:r>
            <a:r>
              <a:rPr lang="en-US" sz="1600" i="1" dirty="0"/>
              <a:t> Torus I</a:t>
            </a:r>
            <a:r>
              <a:rPr lang="en-US" sz="1600" dirty="0"/>
              <a:t>, in eight steps. The red line marks the boundary along the deformation process]</a:t>
            </a:r>
            <a:br>
              <a:rPr lang="en-US" sz="1600" dirty="0"/>
            </a:br>
            <a:endParaRPr lang="it-IT" sz="1600" dirty="0"/>
          </a:p>
        </p:txBody>
      </p:sp>
      <p:pic>
        <p:nvPicPr>
          <p:cNvPr id="12" name="transfproj_squa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3946" y="275386"/>
            <a:ext cx="4816567" cy="4816567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Giorgini</a:t>
            </a:r>
            <a:r>
              <a:rPr lang="en-US" sz="3600" dirty="0"/>
              <a:t> Torus II and </a:t>
            </a:r>
            <a:r>
              <a:rPr lang="en-US" sz="3600" dirty="0" err="1"/>
              <a:t>Giorgini</a:t>
            </a:r>
            <a:r>
              <a:rPr lang="en-US" sz="3600" dirty="0"/>
              <a:t> Torus IV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topological type of two other </a:t>
            </a:r>
            <a:r>
              <a:rPr lang="en-US" dirty="0" smtClean="0"/>
              <a:t>sculptures (demonstrations to be published in a forthcoming paper): </a:t>
            </a:r>
            <a:endParaRPr lang="en-US" dirty="0"/>
          </a:p>
          <a:p>
            <a:r>
              <a:rPr lang="en-US" i="1" dirty="0" err="1"/>
              <a:t>Giorgini</a:t>
            </a:r>
            <a:r>
              <a:rPr lang="en-US" i="1" dirty="0"/>
              <a:t> Torus II</a:t>
            </a:r>
            <a:r>
              <a:rPr lang="en-US" dirty="0"/>
              <a:t>  is a non-orientable surface with three boundaries which has the topology of a </a:t>
            </a:r>
            <a:r>
              <a:rPr lang="en-US" dirty="0" err="1"/>
              <a:t>Möbius</a:t>
            </a:r>
            <a:r>
              <a:rPr lang="en-US" dirty="0"/>
              <a:t> strip minus two disks;</a:t>
            </a:r>
          </a:p>
          <a:p>
            <a:r>
              <a:rPr lang="en-US" i="1" dirty="0" err="1"/>
              <a:t>Giorgini</a:t>
            </a:r>
            <a:r>
              <a:rPr lang="en-US" i="1" dirty="0"/>
              <a:t> Torus IV</a:t>
            </a:r>
            <a:r>
              <a:rPr lang="en-US" dirty="0"/>
              <a:t> is a non-orientable surface with two boundaries which has the topology of a sphere with five holes, three of which are capped by </a:t>
            </a:r>
            <a:r>
              <a:rPr lang="en-US" dirty="0" err="1"/>
              <a:t>Möbius</a:t>
            </a:r>
            <a:r>
              <a:rPr lang="en-US" dirty="0"/>
              <a:t> strips.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57" y="685800"/>
            <a:ext cx="4043389" cy="268842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41" y="3429000"/>
            <a:ext cx="3960267" cy="2633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2082" y="4984938"/>
            <a:ext cx="20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II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338198" y="721527"/>
            <a:ext cx="20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II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Thank you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895285" y="3429000"/>
            <a:ext cx="8401429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Daniela Giorgi, </a:t>
            </a:r>
            <a:r>
              <a:rPr lang="en-US" sz="2400" dirty="0">
                <a:hlinkClick r:id="rId2"/>
              </a:rPr>
              <a:t>daniela.giorgi@isti.cnr.it</a:t>
            </a:r>
            <a:endParaRPr lang="en-US" sz="2400" dirty="0"/>
          </a:p>
          <a:p>
            <a:r>
              <a:rPr lang="en-US" sz="2400" dirty="0"/>
              <a:t>Visual Computing Lab, </a:t>
            </a:r>
            <a:r>
              <a:rPr lang="it-IT" sz="2400" dirty="0">
                <a:hlinkClick r:id="rId3"/>
              </a:rPr>
              <a:t>http://vcg.isti.cnr.it</a:t>
            </a:r>
            <a:r>
              <a:rPr lang="en-US" sz="2400" dirty="0"/>
              <a:t> </a:t>
            </a:r>
          </a:p>
          <a:p>
            <a:r>
              <a:rPr lang="en-US" sz="2400" dirty="0"/>
              <a:t>Institute of Information Science and Technologies, Pisa</a:t>
            </a:r>
          </a:p>
          <a:p>
            <a:r>
              <a:rPr lang="en-US" sz="2400" dirty="0"/>
              <a:t>National Research Council of Italy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70" y="4823984"/>
            <a:ext cx="3699443" cy="11862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19th century saw the development of topology, a branch of mathematics which studies the properties of geometrical objects that are invariant under continuous transformations. </a:t>
            </a:r>
          </a:p>
          <a:p>
            <a:r>
              <a:rPr lang="en-US" dirty="0"/>
              <a:t>In the subsequent decades, topology would have a great influence on the way in which artists and architects sensed and represented </a:t>
            </a:r>
            <a:r>
              <a:rPr lang="en-US" dirty="0" smtClean="0"/>
              <a:t>space.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160722" y="744336"/>
            <a:ext cx="2107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[</a:t>
            </a:r>
            <a:r>
              <a:rPr lang="it-IT" sz="1400" dirty="0">
                <a:hlinkClick r:id="rId2" tooltip="Lien externe vers la BnF.&#10;Clic sur roulette = Nouvel onglet."/>
              </a:rPr>
              <a:t>http://gallica.bnf.fr/ark:/12148/bpt6k4337198.image.r=langFR.f7.pagination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]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22" y="3429000"/>
            <a:ext cx="2618434" cy="2618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4546" y="5893545"/>
            <a:ext cx="481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[</a:t>
            </a:r>
            <a:r>
              <a:rPr lang="it-IT" sz="1400" dirty="0">
                <a:hlinkClick r:id="rId4"/>
              </a:rPr>
              <a:t>https://en.wikipedia.org/wiki/File:Mug_and_Torus_morph.gif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>
          <a:xfrm>
            <a:off x="5181600" y="685800"/>
            <a:ext cx="3869925" cy="5119547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Vittorio </a:t>
            </a:r>
            <a:r>
              <a:rPr lang="en-US" sz="3600" dirty="0" err="1"/>
              <a:t>Giorgini</a:t>
            </a:r>
            <a:r>
              <a:rPr lang="en-US" sz="3600" dirty="0"/>
              <a:t>, a morphological architect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Italian architect Vittorio </a:t>
            </a:r>
            <a:r>
              <a:rPr lang="en-US" dirty="0" err="1"/>
              <a:t>Giorgini</a:t>
            </a:r>
            <a:r>
              <a:rPr lang="en-US" dirty="0"/>
              <a:t> (1926 - 2010) pioneered the topology-</a:t>
            </a:r>
            <a:r>
              <a:rPr lang="en-US" dirty="0" err="1"/>
              <a:t>flavoured</a:t>
            </a:r>
            <a:r>
              <a:rPr lang="en-US" dirty="0"/>
              <a:t> ideas of elastic surfaces and of form as a dynamic structure. </a:t>
            </a:r>
          </a:p>
          <a:p>
            <a:r>
              <a:rPr lang="en-US" dirty="0"/>
              <a:t>His beautiful architectural designs, largely unrecognized in his lifetime, have recently drawn the attention they </a:t>
            </a:r>
            <a:r>
              <a:rPr lang="en-US" dirty="0" smtClean="0"/>
              <a:t>deserve.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78" y="609352"/>
            <a:ext cx="3354912" cy="2512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95" y="3814514"/>
            <a:ext cx="3348995" cy="22004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3381" y="3167503"/>
            <a:ext cx="2920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[</a:t>
            </a:r>
            <a:r>
              <a:rPr lang="it-IT" sz="1400" dirty="0"/>
              <a:t>Casa </a:t>
            </a:r>
            <a:r>
              <a:rPr lang="it-IT" sz="1400" dirty="0" err="1"/>
              <a:t>Salderini</a:t>
            </a:r>
            <a:r>
              <a:rPr lang="it-IT" sz="1400" dirty="0"/>
              <a:t>, </a:t>
            </a:r>
            <a:r>
              <a:rPr lang="it-IT" sz="1400" dirty="0" err="1"/>
              <a:t>Gulf</a:t>
            </a:r>
            <a:r>
              <a:rPr lang="it-IT" sz="1400" dirty="0"/>
              <a:t> of Baratti (</a:t>
            </a:r>
            <a:r>
              <a:rPr lang="it-IT" sz="1400" dirty="0" err="1"/>
              <a:t>Italy</a:t>
            </a:r>
            <a:r>
              <a:rPr lang="it-IT" sz="1400" dirty="0"/>
              <a:t>)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4917" y="5992567"/>
            <a:ext cx="2682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[</a:t>
            </a:r>
            <a:r>
              <a:rPr lang="it-IT" sz="1400" dirty="0"/>
              <a:t>Liberty </a:t>
            </a:r>
            <a:r>
              <a:rPr lang="it-IT" sz="1400" dirty="0" err="1"/>
              <a:t>project</a:t>
            </a:r>
            <a:r>
              <a:rPr lang="it-IT" sz="1400" dirty="0"/>
              <a:t>, New York (USA)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]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8372068" y="4426651"/>
            <a:ext cx="299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[</a:t>
            </a:r>
            <a:r>
              <a:rPr lang="it-IT" sz="1400" dirty="0"/>
              <a:t>Casa Esagono, </a:t>
            </a:r>
            <a:r>
              <a:rPr lang="it-IT" sz="1400" dirty="0" err="1"/>
              <a:t>Gulf</a:t>
            </a:r>
            <a:r>
              <a:rPr lang="it-IT" sz="1400" dirty="0"/>
              <a:t> of Baratti (</a:t>
            </a:r>
            <a:r>
              <a:rPr lang="it-IT" sz="1400" dirty="0" err="1"/>
              <a:t>Italy</a:t>
            </a:r>
            <a:r>
              <a:rPr lang="it-IT" sz="1400" dirty="0"/>
              <a:t>)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rPr>
              <a:t>]</a:t>
            </a: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21" y="2323785"/>
            <a:ext cx="3159247" cy="21028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Vittorio </a:t>
            </a:r>
            <a:r>
              <a:rPr lang="en-US" sz="3600" dirty="0" err="1"/>
              <a:t>Giorgini’s</a:t>
            </a:r>
            <a:r>
              <a:rPr lang="en-US" sz="3600" dirty="0"/>
              <a:t> sculptures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700" dirty="0" err="1"/>
              <a:t>Giorgini</a:t>
            </a:r>
            <a:r>
              <a:rPr lang="en-US" sz="1700" dirty="0"/>
              <a:t> also left a few enchanting sculptures, in which he explored the connection between shape and topology. They represent non-orientable (i.e., one-sided) surfaces.</a:t>
            </a:r>
          </a:p>
          <a:p>
            <a:r>
              <a:rPr lang="en-US" sz="1700" dirty="0" err="1"/>
              <a:t>Giorgini</a:t>
            </a:r>
            <a:r>
              <a:rPr lang="en-US" sz="1700" dirty="0"/>
              <a:t> inherited Leonardo da Vinci’s idea  idea of </a:t>
            </a:r>
            <a:r>
              <a:rPr lang="en-US" sz="1700" i="1" dirty="0"/>
              <a:t>variations </a:t>
            </a:r>
            <a:r>
              <a:rPr lang="en-US" sz="1700" dirty="0"/>
              <a:t>in nature: </a:t>
            </a:r>
            <a:r>
              <a:rPr lang="en-US" sz="1700" dirty="0" err="1"/>
              <a:t>Giorgini</a:t>
            </a:r>
            <a:r>
              <a:rPr lang="en-US" sz="1700" dirty="0"/>
              <a:t> shows how removing parts of the surfaces and connecting the so-formed boundaries give rise to different form </a:t>
            </a:r>
            <a:r>
              <a:rPr lang="en-US" sz="1700" dirty="0" smtClean="0"/>
              <a:t>variations.</a:t>
            </a:r>
            <a:r>
              <a:rPr lang="en-US" dirty="0" smtClean="0"/>
              <a:t> 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38" y="2621512"/>
            <a:ext cx="2365714" cy="15729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6" y="4344718"/>
            <a:ext cx="2362482" cy="15707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57" y="2621512"/>
            <a:ext cx="2355909" cy="15664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38" y="4344089"/>
            <a:ext cx="2365714" cy="15729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44" y="914194"/>
            <a:ext cx="2342764" cy="1557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38" y="919798"/>
            <a:ext cx="2334335" cy="1552084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From paper to alabaster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Giorgini</a:t>
            </a:r>
            <a:r>
              <a:rPr lang="en-US" dirty="0"/>
              <a:t> designed his three-dimensional figures in-between the late 1960’s and the first half of the 2000’s. The figures only existed as bi-dimensional drawings for many years. </a:t>
            </a:r>
          </a:p>
          <a:p>
            <a:r>
              <a:rPr lang="en-US" dirty="0"/>
              <a:t>Then, </a:t>
            </a:r>
            <a:r>
              <a:rPr lang="en-US" dirty="0" err="1"/>
              <a:t>Giorgini</a:t>
            </a:r>
            <a:r>
              <a:rPr lang="en-US" dirty="0"/>
              <a:t> asked David </a:t>
            </a:r>
            <a:r>
              <a:rPr lang="en-US" dirty="0" err="1"/>
              <a:t>Dainelli</a:t>
            </a:r>
            <a:r>
              <a:rPr lang="en-US" dirty="0"/>
              <a:t> and Alessandro </a:t>
            </a:r>
            <a:r>
              <a:rPr lang="en-US" dirty="0" err="1"/>
              <a:t>Marzetti</a:t>
            </a:r>
            <a:r>
              <a:rPr lang="en-US" dirty="0"/>
              <a:t> to carve alabaster sculptures from his drawings, in their artistic workshop in </a:t>
            </a:r>
            <a:r>
              <a:rPr lang="en-US" dirty="0" err="1"/>
              <a:t>Volterra</a:t>
            </a:r>
            <a:r>
              <a:rPr lang="en-US" dirty="0"/>
              <a:t> (Pisa, Italy), under his direct </a:t>
            </a:r>
            <a:r>
              <a:rPr lang="en-US" dirty="0" smtClean="0"/>
              <a:t>supervision.</a:t>
            </a:r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57" y="684430"/>
            <a:ext cx="1589724" cy="15574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14" y="685800"/>
            <a:ext cx="1575009" cy="1556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13" y="2385098"/>
            <a:ext cx="2411014" cy="3558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9" y="636494"/>
            <a:ext cx="2294565" cy="1685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24" y="2385099"/>
            <a:ext cx="3324999" cy="3492897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82" y="722315"/>
            <a:ext cx="4249924" cy="28257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Modified Klein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Modified Klein</a:t>
            </a:r>
            <a:r>
              <a:rPr lang="en-US" dirty="0"/>
              <a:t> is a Klein bottle with a disk removed. The Klein bottle is a non-orientable surface, which is closed but does not enclose an interior. </a:t>
            </a:r>
          </a:p>
          <a:p>
            <a:r>
              <a:rPr lang="en-US" dirty="0"/>
              <a:t>As it often happens with physical reproductions, </a:t>
            </a:r>
            <a:r>
              <a:rPr lang="en-US" dirty="0" err="1"/>
              <a:t>Giorgini</a:t>
            </a:r>
            <a:r>
              <a:rPr lang="en-US" dirty="0"/>
              <a:t> cut a disk around the surface self-intersection. The result is a non-orientable surface with one boundary.</a:t>
            </a:r>
          </a:p>
          <a:p>
            <a:r>
              <a:rPr lang="en-US" dirty="0"/>
              <a:t>Also, </a:t>
            </a:r>
            <a:r>
              <a:rPr lang="en-US" dirty="0" err="1"/>
              <a:t>Giorgini</a:t>
            </a:r>
            <a:r>
              <a:rPr lang="en-US" dirty="0"/>
              <a:t> produced the sculpture in two separate halves, to ease the manufacturing and expose the </a:t>
            </a:r>
            <a:r>
              <a:rPr lang="en-US" dirty="0" smtClean="0"/>
              <a:t>interior.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32" y="3209924"/>
            <a:ext cx="4312009" cy="2867026"/>
          </a:xfrm>
        </p:spPr>
      </p:pic>
      <p:sp>
        <p:nvSpPr>
          <p:cNvPr id="11" name="TextBox 10"/>
          <p:cNvSpPr txBox="1"/>
          <p:nvPr/>
        </p:nvSpPr>
        <p:spPr>
          <a:xfrm>
            <a:off x="9548815" y="685800"/>
            <a:ext cx="20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/>
              <a:t>Modified Klein</a:t>
            </a:r>
            <a:r>
              <a:rPr lang="en-US" sz="1600" dirty="0"/>
              <a:t>; width: 20 inches; height: 6 inches; material: alabaster]</a:t>
            </a:r>
            <a:endParaRPr lang="it-IT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Giorgini Sphere, Giorgini </a:t>
            </a:r>
            <a:r>
              <a:rPr lang="it-IT" sz="3200" dirty="0" err="1"/>
              <a:t>Torus</a:t>
            </a:r>
            <a:r>
              <a:rPr lang="it-IT" sz="3200" dirty="0"/>
              <a:t> I, Giorgini </a:t>
            </a:r>
            <a:r>
              <a:rPr lang="it-IT" sz="3200" dirty="0" err="1"/>
              <a:t>Torus</a:t>
            </a:r>
            <a:r>
              <a:rPr lang="it-IT" sz="3200" dirty="0"/>
              <a:t> III 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Despite their names, </a:t>
            </a:r>
            <a:r>
              <a:rPr lang="en-US" i="1" dirty="0"/>
              <a:t> </a:t>
            </a:r>
            <a:r>
              <a:rPr lang="en-US" i="1" dirty="0" err="1"/>
              <a:t>Giorgini</a:t>
            </a:r>
            <a:r>
              <a:rPr lang="en-US" i="1" dirty="0"/>
              <a:t> Sphere</a:t>
            </a:r>
            <a:r>
              <a:rPr lang="en-US" dirty="0"/>
              <a:t>, </a:t>
            </a:r>
            <a:r>
              <a:rPr lang="en-US" i="1" dirty="0" err="1"/>
              <a:t>Giorgini</a:t>
            </a:r>
            <a:r>
              <a:rPr lang="en-US" i="1" dirty="0"/>
              <a:t> Torus I</a:t>
            </a:r>
            <a:r>
              <a:rPr lang="en-US" dirty="0"/>
              <a:t> and </a:t>
            </a:r>
            <a:r>
              <a:rPr lang="en-US" i="1" dirty="0" err="1"/>
              <a:t>Giorgini</a:t>
            </a:r>
            <a:r>
              <a:rPr lang="en-US" i="1" dirty="0"/>
              <a:t> Torus III </a:t>
            </a:r>
            <a:r>
              <a:rPr lang="en-US" dirty="0"/>
              <a:t>are neither spheres not </a:t>
            </a:r>
            <a:r>
              <a:rPr lang="en-US" dirty="0" err="1"/>
              <a:t>toruses</a:t>
            </a:r>
            <a:r>
              <a:rPr lang="en-US" dirty="0"/>
              <a:t>. </a:t>
            </a:r>
          </a:p>
          <a:p>
            <a:r>
              <a:rPr lang="en-US" dirty="0"/>
              <a:t>They are non-orientable surfaces with one boundary.</a:t>
            </a:r>
          </a:p>
        </p:txBody>
      </p:sp>
      <p:pic>
        <p:nvPicPr>
          <p:cNvPr id="16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82" y="725930"/>
            <a:ext cx="3253067" cy="2162944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81" y="3902734"/>
            <a:ext cx="3253067" cy="2162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79" y="2027225"/>
            <a:ext cx="3329940" cy="22140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10603" y="685800"/>
            <a:ext cx="200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Sphere</a:t>
            </a:r>
            <a:r>
              <a:rPr lang="en-US" sz="1600" dirty="0"/>
              <a:t>; diameter: 16 inches; material: alabaster]</a:t>
            </a:r>
            <a:endParaRPr lang="it-I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9977809" y="4284143"/>
            <a:ext cx="20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8558215" y="5068983"/>
            <a:ext cx="20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III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Giorgini</a:t>
            </a:r>
            <a:r>
              <a:rPr lang="en-US" sz="3600" dirty="0"/>
              <a:t> Sphere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400" i="1" dirty="0" err="1"/>
              <a:t>Giorgini</a:t>
            </a:r>
            <a:r>
              <a:rPr lang="en-US" sz="1400" i="1" dirty="0"/>
              <a:t> Sphere</a:t>
            </a:r>
            <a:r>
              <a:rPr lang="en-US" sz="1400" dirty="0"/>
              <a:t> follows the construction of the Moebius shorts, a topological surface  which is obtained by starting with a </a:t>
            </a:r>
            <a:r>
              <a:rPr lang="en-US" sz="1400" i="1" dirty="0"/>
              <a:t>T</a:t>
            </a:r>
            <a:r>
              <a:rPr lang="en-US" sz="1400" dirty="0"/>
              <a:t>-shape, gluing the top part sides to form a ring (a cylinder), passing the bottom side upward to the ring, then turning it down, and finally gluing it without twisting to the border of the ring. </a:t>
            </a:r>
          </a:p>
          <a:p>
            <a:r>
              <a:rPr lang="en-US" sz="1400" dirty="0"/>
              <a:t>For </a:t>
            </a:r>
            <a:r>
              <a:rPr lang="en-US" sz="1400" i="1" dirty="0" err="1"/>
              <a:t>Giorgini</a:t>
            </a:r>
            <a:r>
              <a:rPr lang="en-US" sz="1400" i="1" dirty="0"/>
              <a:t> Sphere</a:t>
            </a:r>
            <a:r>
              <a:rPr lang="en-US" sz="1400" dirty="0"/>
              <a:t>, one can start with a </a:t>
            </a:r>
            <a:r>
              <a:rPr lang="en-US" sz="1400" dirty="0" err="1"/>
              <a:t>a</a:t>
            </a:r>
            <a:r>
              <a:rPr lang="en-US" sz="1400" dirty="0"/>
              <a:t> spherical surface, and cut away two disks, which makes a cylinder; then, one has to glue a strip between the two boundaries as described </a:t>
            </a:r>
            <a:r>
              <a:rPr lang="en-US" sz="1400" dirty="0" smtClean="0"/>
              <a:t>above.</a:t>
            </a:r>
            <a:endParaRPr lang="en-US" sz="1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58" y="3120022"/>
            <a:ext cx="4345642" cy="28893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46" y="797980"/>
            <a:ext cx="3230907" cy="1929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58" y="4425397"/>
            <a:ext cx="1603248" cy="15840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33988" y="3024293"/>
            <a:ext cx="2117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Sphere: </a:t>
            </a:r>
            <a:r>
              <a:rPr lang="en-US" sz="1600" dirty="0"/>
              <a:t>drawings and the actual </a:t>
            </a:r>
            <a:r>
              <a:rPr lang="en-US" sz="1600" dirty="0" err="1"/>
              <a:t>scuplture</a:t>
            </a:r>
            <a:r>
              <a:rPr lang="en-US" sz="1600" dirty="0"/>
              <a:t>; diameter: 16 inches; material: alabaster]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618416" y="1896515"/>
            <a:ext cx="2690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[</a:t>
            </a:r>
            <a:r>
              <a:rPr lang="it-IT" sz="1600" dirty="0" err="1"/>
              <a:t>Moebius</a:t>
            </a:r>
            <a:r>
              <a:rPr lang="it-IT" sz="1600" dirty="0"/>
              <a:t> shorts, from </a:t>
            </a:r>
            <a:r>
              <a:rPr lang="it-IT" sz="1600" dirty="0">
                <a:hlinkClick r:id="rId5"/>
              </a:rPr>
              <a:t>https://mathworld.wolfram.com/MoebiusShorts.html</a:t>
            </a:r>
            <a:r>
              <a:rPr lang="it-IT" sz="1600" dirty="0"/>
              <a:t>]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1E450-9275-6A44-8575-EA474FFF8E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2"/>
          <a:stretch/>
        </p:blipFill>
        <p:spPr>
          <a:xfrm rot="18748529" flipH="1">
            <a:off x="6753304" y="716298"/>
            <a:ext cx="1770460" cy="19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Giorgini</a:t>
            </a:r>
            <a:r>
              <a:rPr lang="en-US" sz="3600" dirty="0"/>
              <a:t> Torus I and </a:t>
            </a:r>
            <a:r>
              <a:rPr lang="en-US" sz="3600" dirty="0" err="1"/>
              <a:t>Giorgini</a:t>
            </a:r>
            <a:r>
              <a:rPr lang="en-US" sz="3600" dirty="0"/>
              <a:t> Torus III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i="1" dirty="0" err="1"/>
              <a:t>Giorgini</a:t>
            </a:r>
            <a:r>
              <a:rPr lang="en-US" i="1" dirty="0"/>
              <a:t> Torus I</a:t>
            </a:r>
            <a:r>
              <a:rPr lang="en-US" dirty="0"/>
              <a:t> follows the same construction, but this time the cylinder to start with is obtained by removing the internal half of a torus (the part with negative curvature). </a:t>
            </a:r>
          </a:p>
          <a:p>
            <a:r>
              <a:rPr lang="en-US" dirty="0"/>
              <a:t>Similar </a:t>
            </a:r>
            <a:r>
              <a:rPr lang="en-US" dirty="0" err="1"/>
              <a:t>reasonings</a:t>
            </a:r>
            <a:r>
              <a:rPr lang="en-US" dirty="0"/>
              <a:t> apply to </a:t>
            </a:r>
            <a:r>
              <a:rPr lang="en-US" i="1" dirty="0" err="1"/>
              <a:t>Giorgini</a:t>
            </a:r>
            <a:r>
              <a:rPr lang="en-US" i="1" dirty="0"/>
              <a:t> Torus </a:t>
            </a:r>
            <a:r>
              <a:rPr lang="en-US" i="1" dirty="0" smtClean="0"/>
              <a:t>III.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8" y="4945278"/>
            <a:ext cx="2449451" cy="1324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57" y="2176782"/>
            <a:ext cx="1810387" cy="1103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500438"/>
            <a:ext cx="3892794" cy="2588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43" y="685800"/>
            <a:ext cx="3902567" cy="25947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79157" y="635696"/>
            <a:ext cx="2005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I: </a:t>
            </a:r>
            <a:r>
              <a:rPr lang="en-US" sz="1600" dirty="0"/>
              <a:t>drawings and the actual </a:t>
            </a:r>
            <a:r>
              <a:rPr lang="en-US" sz="1600" dirty="0" err="1"/>
              <a:t>scuplture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115428" y="3500438"/>
            <a:ext cx="2005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i="1" dirty="0" err="1"/>
              <a:t>Giorgini</a:t>
            </a:r>
            <a:r>
              <a:rPr lang="en-US" sz="1600" i="1" dirty="0"/>
              <a:t> Torus III: </a:t>
            </a:r>
            <a:r>
              <a:rPr lang="en-US" sz="1600" dirty="0"/>
              <a:t>drawings and the actual </a:t>
            </a:r>
            <a:r>
              <a:rPr lang="en-US" sz="1600" dirty="0" err="1"/>
              <a:t>scuplture</a:t>
            </a:r>
            <a:r>
              <a:rPr lang="en-US" sz="1600" dirty="0"/>
              <a:t>; diameter: 16 inches; height: 5 inches; material: alabaster]</a:t>
            </a:r>
            <a:endParaRPr lang="it-IT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27A5A-7290-4DE1-BA94-4BE8A8E57DCF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8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1089</Words>
  <Application>Microsoft Office PowerPoint</Application>
  <PresentationFormat>Widescreen</PresentationFormat>
  <Paragraphs>84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Schoolbook</vt:lpstr>
      <vt:lpstr>Corbel</vt:lpstr>
      <vt:lpstr>Headlines</vt:lpstr>
      <vt:lpstr>Topological classification of Vittorio giorgini’s sculptures</vt:lpstr>
      <vt:lpstr>Topology </vt:lpstr>
      <vt:lpstr>Vittorio Giorgini, a morphological architect</vt:lpstr>
      <vt:lpstr>Vittorio Giorgini’s sculptures</vt:lpstr>
      <vt:lpstr>From paper to alabaster</vt:lpstr>
      <vt:lpstr>Modified Klein</vt:lpstr>
      <vt:lpstr>Giorgini Sphere, Giorgini Torus I, Giorgini Torus III </vt:lpstr>
      <vt:lpstr>Giorgini Sphere</vt:lpstr>
      <vt:lpstr>Giorgini Torus I and Giorgini Torus III</vt:lpstr>
      <vt:lpstr>And then… topological equivalence</vt:lpstr>
      <vt:lpstr>And then… topological equivalence</vt:lpstr>
      <vt:lpstr>Giorgini Torus II and Giorgini Torus IV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Topological classification of Vittorio giorgini’s sculptures</dc:title>
  <dc:creator>Daniela Giorgi</dc:creator>
  <cp:lastModifiedBy>Daniela Giorgi</cp:lastModifiedBy>
  <cp:revision>30</cp:revision>
  <dcterms:created xsi:type="dcterms:W3CDTF">2020-07-29T13:27:21Z</dcterms:created>
  <dcterms:modified xsi:type="dcterms:W3CDTF">2020-07-30T16:02:31Z</dcterms:modified>
</cp:coreProperties>
</file>